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Poppins Bold" charset="1" panose="00000800000000000000"/>
      <p:regular r:id="rId20"/>
    </p:embeddedFont>
    <p:embeddedFont>
      <p:font typeface="Poppins" charset="1" panose="00000500000000000000"/>
      <p:regular r:id="rId21"/>
    </p:embeddedFont>
    <p:embeddedFont>
      <p:font typeface="Poppins Italics" charset="1" panose="00000500000000000000"/>
      <p:regular r:id="rId22"/>
    </p:embeddedFont>
    <p:embeddedFont>
      <p:font typeface="Open Sans Italics" charset="1" panose="020B0606030504020204"/>
      <p:regular r:id="rId23"/>
    </p:embeddedFont>
    <p:embeddedFont>
      <p:font typeface="Open Sans" charset="1" panose="020B0606030504020204"/>
      <p:regular r:id="rId24"/>
    </p:embeddedFont>
    <p:embeddedFont>
      <p:font typeface="Open Sans Bold" charset="1" panose="020B0806030504020204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53387" y="4188778"/>
            <a:ext cx="3381226" cy="1652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Piloto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942654" y="5929006"/>
            <a:ext cx="14402693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 sistema que participa do seu restaurante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13538" y="1028700"/>
            <a:ext cx="12660923" cy="8229600"/>
          </a:xfrm>
          <a:custGeom>
            <a:avLst/>
            <a:gdLst/>
            <a:ahLst/>
            <a:cxnLst/>
            <a:rect r="r" b="b" t="t" l="l"/>
            <a:pathLst>
              <a:path h="8229600" w="12660923">
                <a:moveTo>
                  <a:pt x="0" y="0"/>
                </a:moveTo>
                <a:lnTo>
                  <a:pt x="12660924" y="0"/>
                </a:lnTo>
                <a:lnTo>
                  <a:pt x="1266092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80532" y="3241035"/>
            <a:ext cx="1871851" cy="1871851"/>
          </a:xfrm>
          <a:custGeom>
            <a:avLst/>
            <a:gdLst/>
            <a:ahLst/>
            <a:cxnLst/>
            <a:rect r="r" b="b" t="t" l="l"/>
            <a:pathLst>
              <a:path h="1871851" w="1871851">
                <a:moveTo>
                  <a:pt x="0" y="0"/>
                </a:moveTo>
                <a:lnTo>
                  <a:pt x="1871851" y="0"/>
                </a:lnTo>
                <a:lnTo>
                  <a:pt x="1871851" y="1871851"/>
                </a:lnTo>
                <a:lnTo>
                  <a:pt x="0" y="18718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39781" y="5897746"/>
            <a:ext cx="1753353" cy="1753353"/>
          </a:xfrm>
          <a:custGeom>
            <a:avLst/>
            <a:gdLst/>
            <a:ahLst/>
            <a:cxnLst/>
            <a:rect r="r" b="b" t="t" l="l"/>
            <a:pathLst>
              <a:path h="1753353" w="1753353">
                <a:moveTo>
                  <a:pt x="0" y="0"/>
                </a:moveTo>
                <a:lnTo>
                  <a:pt x="1753353" y="0"/>
                </a:lnTo>
                <a:lnTo>
                  <a:pt x="1753353" y="1753354"/>
                </a:lnTo>
                <a:lnTo>
                  <a:pt x="0" y="17533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802222" y="2267131"/>
            <a:ext cx="1731998" cy="1728125"/>
            <a:chOff x="0" y="0"/>
            <a:chExt cx="620562" cy="61925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0562" cy="619252"/>
            </a:xfrm>
            <a:custGeom>
              <a:avLst/>
              <a:gdLst/>
              <a:ahLst/>
              <a:cxnLst/>
              <a:rect r="r" b="b" t="t" l="l"/>
              <a:pathLst>
                <a:path h="619252" w="620562">
                  <a:moveTo>
                    <a:pt x="620562" y="309626"/>
                  </a:moveTo>
                  <a:lnTo>
                    <a:pt x="620562" y="309626"/>
                  </a:lnTo>
                  <a:cubicBezTo>
                    <a:pt x="620562" y="480628"/>
                    <a:pt x="481937" y="619252"/>
                    <a:pt x="310936" y="619252"/>
                  </a:cubicBezTo>
                  <a:lnTo>
                    <a:pt x="309626" y="619252"/>
                  </a:lnTo>
                  <a:cubicBezTo>
                    <a:pt x="227508" y="619252"/>
                    <a:pt x="148753" y="586631"/>
                    <a:pt x="90687" y="528565"/>
                  </a:cubicBezTo>
                  <a:cubicBezTo>
                    <a:pt x="32621" y="470499"/>
                    <a:pt x="0" y="391744"/>
                    <a:pt x="0" y="309626"/>
                  </a:cubicBezTo>
                  <a:lnTo>
                    <a:pt x="0" y="309626"/>
                  </a:lnTo>
                  <a:cubicBezTo>
                    <a:pt x="0" y="227508"/>
                    <a:pt x="32621" y="148753"/>
                    <a:pt x="90687" y="90687"/>
                  </a:cubicBezTo>
                  <a:cubicBezTo>
                    <a:pt x="148753" y="32621"/>
                    <a:pt x="227508" y="0"/>
                    <a:pt x="309626" y="0"/>
                  </a:cubicBezTo>
                  <a:lnTo>
                    <a:pt x="310936" y="0"/>
                  </a:lnTo>
                  <a:cubicBezTo>
                    <a:pt x="393054" y="0"/>
                    <a:pt x="471808" y="32621"/>
                    <a:pt x="529874" y="90687"/>
                  </a:cubicBezTo>
                  <a:cubicBezTo>
                    <a:pt x="587940" y="148753"/>
                    <a:pt x="620562" y="227508"/>
                    <a:pt x="620562" y="309626"/>
                  </a:cubicBezTo>
                  <a:close/>
                </a:path>
              </a:pathLst>
            </a:custGeom>
            <a:solidFill>
              <a:srgbClr val="2E68C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620562" cy="676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PDV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930138" y="4513672"/>
            <a:ext cx="1731998" cy="1728125"/>
            <a:chOff x="0" y="0"/>
            <a:chExt cx="620562" cy="61925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20562" cy="619252"/>
            </a:xfrm>
            <a:custGeom>
              <a:avLst/>
              <a:gdLst/>
              <a:ahLst/>
              <a:cxnLst/>
              <a:rect r="r" b="b" t="t" l="l"/>
              <a:pathLst>
                <a:path h="619252" w="620562">
                  <a:moveTo>
                    <a:pt x="620562" y="309626"/>
                  </a:moveTo>
                  <a:lnTo>
                    <a:pt x="620562" y="309626"/>
                  </a:lnTo>
                  <a:cubicBezTo>
                    <a:pt x="620562" y="480628"/>
                    <a:pt x="481937" y="619252"/>
                    <a:pt x="310936" y="619252"/>
                  </a:cubicBezTo>
                  <a:lnTo>
                    <a:pt x="309626" y="619252"/>
                  </a:lnTo>
                  <a:cubicBezTo>
                    <a:pt x="227508" y="619252"/>
                    <a:pt x="148753" y="586631"/>
                    <a:pt x="90687" y="528565"/>
                  </a:cubicBezTo>
                  <a:cubicBezTo>
                    <a:pt x="32621" y="470499"/>
                    <a:pt x="0" y="391744"/>
                    <a:pt x="0" y="309626"/>
                  </a:cubicBezTo>
                  <a:lnTo>
                    <a:pt x="0" y="309626"/>
                  </a:lnTo>
                  <a:cubicBezTo>
                    <a:pt x="0" y="227508"/>
                    <a:pt x="32621" y="148753"/>
                    <a:pt x="90687" y="90687"/>
                  </a:cubicBezTo>
                  <a:cubicBezTo>
                    <a:pt x="148753" y="32621"/>
                    <a:pt x="227508" y="0"/>
                    <a:pt x="309626" y="0"/>
                  </a:cubicBezTo>
                  <a:lnTo>
                    <a:pt x="310936" y="0"/>
                  </a:lnTo>
                  <a:cubicBezTo>
                    <a:pt x="393054" y="0"/>
                    <a:pt x="471808" y="32621"/>
                    <a:pt x="529874" y="90687"/>
                  </a:cubicBezTo>
                  <a:cubicBezTo>
                    <a:pt x="587940" y="148753"/>
                    <a:pt x="620562" y="227508"/>
                    <a:pt x="620562" y="30962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620562" cy="676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9534110" y="3131194"/>
            <a:ext cx="396137" cy="2246541"/>
          </a:xfrm>
          <a:prstGeom prst="line">
            <a:avLst/>
          </a:prstGeom>
          <a:ln cap="rnd" w="38100">
            <a:solidFill>
              <a:srgbClr val="2E68C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1" id="11"/>
          <p:cNvGrpSpPr/>
          <p:nvPr/>
        </p:nvGrpSpPr>
        <p:grpSpPr>
          <a:xfrm rot="0">
            <a:off x="7802222" y="4513672"/>
            <a:ext cx="1731998" cy="1728125"/>
            <a:chOff x="0" y="0"/>
            <a:chExt cx="620562" cy="61925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20562" cy="619252"/>
            </a:xfrm>
            <a:custGeom>
              <a:avLst/>
              <a:gdLst/>
              <a:ahLst/>
              <a:cxnLst/>
              <a:rect r="r" b="b" t="t" l="l"/>
              <a:pathLst>
                <a:path h="619252" w="620562">
                  <a:moveTo>
                    <a:pt x="620562" y="309626"/>
                  </a:moveTo>
                  <a:lnTo>
                    <a:pt x="620562" y="309626"/>
                  </a:lnTo>
                  <a:cubicBezTo>
                    <a:pt x="620562" y="480628"/>
                    <a:pt x="481937" y="619252"/>
                    <a:pt x="310936" y="619252"/>
                  </a:cubicBezTo>
                  <a:lnTo>
                    <a:pt x="309626" y="619252"/>
                  </a:lnTo>
                  <a:cubicBezTo>
                    <a:pt x="227508" y="619252"/>
                    <a:pt x="148753" y="586631"/>
                    <a:pt x="90687" y="528565"/>
                  </a:cubicBezTo>
                  <a:cubicBezTo>
                    <a:pt x="32621" y="470499"/>
                    <a:pt x="0" y="391744"/>
                    <a:pt x="0" y="309626"/>
                  </a:cubicBezTo>
                  <a:lnTo>
                    <a:pt x="0" y="309626"/>
                  </a:lnTo>
                  <a:cubicBezTo>
                    <a:pt x="0" y="227508"/>
                    <a:pt x="32621" y="148753"/>
                    <a:pt x="90687" y="90687"/>
                  </a:cubicBezTo>
                  <a:cubicBezTo>
                    <a:pt x="148753" y="32621"/>
                    <a:pt x="227508" y="0"/>
                    <a:pt x="309626" y="0"/>
                  </a:cubicBezTo>
                  <a:lnTo>
                    <a:pt x="310936" y="0"/>
                  </a:lnTo>
                  <a:cubicBezTo>
                    <a:pt x="393054" y="0"/>
                    <a:pt x="471808" y="32621"/>
                    <a:pt x="529874" y="90687"/>
                  </a:cubicBezTo>
                  <a:cubicBezTo>
                    <a:pt x="587940" y="148753"/>
                    <a:pt x="620562" y="227508"/>
                    <a:pt x="620562" y="309626"/>
                  </a:cubicBezTo>
                  <a:close/>
                </a:path>
              </a:pathLst>
            </a:custGeom>
            <a:solidFill>
              <a:srgbClr val="2E68C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620562" cy="676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Estoque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802222" y="6760213"/>
            <a:ext cx="1731998" cy="1728125"/>
            <a:chOff x="0" y="0"/>
            <a:chExt cx="620562" cy="61925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20562" cy="619252"/>
            </a:xfrm>
            <a:custGeom>
              <a:avLst/>
              <a:gdLst/>
              <a:ahLst/>
              <a:cxnLst/>
              <a:rect r="r" b="b" t="t" l="l"/>
              <a:pathLst>
                <a:path h="619252" w="620562">
                  <a:moveTo>
                    <a:pt x="620562" y="309626"/>
                  </a:moveTo>
                  <a:lnTo>
                    <a:pt x="620562" y="309626"/>
                  </a:lnTo>
                  <a:cubicBezTo>
                    <a:pt x="620562" y="480628"/>
                    <a:pt x="481937" y="619252"/>
                    <a:pt x="310936" y="619252"/>
                  </a:cubicBezTo>
                  <a:lnTo>
                    <a:pt x="309626" y="619252"/>
                  </a:lnTo>
                  <a:cubicBezTo>
                    <a:pt x="227508" y="619252"/>
                    <a:pt x="148753" y="586631"/>
                    <a:pt x="90687" y="528565"/>
                  </a:cubicBezTo>
                  <a:cubicBezTo>
                    <a:pt x="32621" y="470499"/>
                    <a:pt x="0" y="391744"/>
                    <a:pt x="0" y="309626"/>
                  </a:cubicBezTo>
                  <a:lnTo>
                    <a:pt x="0" y="309626"/>
                  </a:lnTo>
                  <a:cubicBezTo>
                    <a:pt x="0" y="227508"/>
                    <a:pt x="32621" y="148753"/>
                    <a:pt x="90687" y="90687"/>
                  </a:cubicBezTo>
                  <a:cubicBezTo>
                    <a:pt x="148753" y="32621"/>
                    <a:pt x="227508" y="0"/>
                    <a:pt x="309626" y="0"/>
                  </a:cubicBezTo>
                  <a:lnTo>
                    <a:pt x="310936" y="0"/>
                  </a:lnTo>
                  <a:cubicBezTo>
                    <a:pt x="393054" y="0"/>
                    <a:pt x="471808" y="32621"/>
                    <a:pt x="529874" y="90687"/>
                  </a:cubicBezTo>
                  <a:cubicBezTo>
                    <a:pt x="587940" y="148753"/>
                    <a:pt x="620562" y="227508"/>
                    <a:pt x="620562" y="309626"/>
                  </a:cubicBezTo>
                  <a:close/>
                </a:path>
              </a:pathLst>
            </a:custGeom>
            <a:solidFill>
              <a:srgbClr val="2E68CB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620562" cy="676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Finanças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>
            <a:off x="9534110" y="5377735"/>
            <a:ext cx="396137" cy="0"/>
          </a:xfrm>
          <a:prstGeom prst="line">
            <a:avLst/>
          </a:prstGeom>
          <a:ln cap="rnd" w="38100">
            <a:solidFill>
              <a:srgbClr val="2E68C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flipV="true">
            <a:off x="9534110" y="5377735"/>
            <a:ext cx="396137" cy="2246541"/>
          </a:xfrm>
          <a:prstGeom prst="line">
            <a:avLst/>
          </a:prstGeom>
          <a:ln cap="rnd" w="38100">
            <a:solidFill>
              <a:srgbClr val="2E68C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1028700" y="1812940"/>
            <a:ext cx="5375515" cy="815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Sistemas de IA existentes atualmente para gerenciamento de restaurante: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070807" y="5074786"/>
            <a:ext cx="3291301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i="true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Anota AI: Apenas POS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007782" y="8079725"/>
            <a:ext cx="341735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i="true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Alô chefia: Apenas Estoque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662027" y="506893"/>
            <a:ext cx="3381226" cy="1652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Piloto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061339" y="8704128"/>
            <a:ext cx="658260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i="true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Piloto: ERP completo gerenciado por IA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8417280" y="764068"/>
            <a:ext cx="9870720" cy="9870720"/>
          </a:xfrm>
          <a:custGeom>
            <a:avLst/>
            <a:gdLst/>
            <a:ahLst/>
            <a:cxnLst/>
            <a:rect r="r" b="b" t="t" l="l"/>
            <a:pathLst>
              <a:path h="9870720" w="9870720">
                <a:moveTo>
                  <a:pt x="0" y="0"/>
                </a:moveTo>
                <a:lnTo>
                  <a:pt x="9870720" y="0"/>
                </a:lnTo>
                <a:lnTo>
                  <a:pt x="9870720" y="9870720"/>
                </a:lnTo>
                <a:lnTo>
                  <a:pt x="0" y="9870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8176" y="2267131"/>
            <a:ext cx="1731998" cy="1728125"/>
            <a:chOff x="0" y="0"/>
            <a:chExt cx="620562" cy="6192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20562" cy="619252"/>
            </a:xfrm>
            <a:custGeom>
              <a:avLst/>
              <a:gdLst/>
              <a:ahLst/>
              <a:cxnLst/>
              <a:rect r="r" b="b" t="t" l="l"/>
              <a:pathLst>
                <a:path h="619252" w="620562">
                  <a:moveTo>
                    <a:pt x="620562" y="309626"/>
                  </a:moveTo>
                  <a:lnTo>
                    <a:pt x="620562" y="309626"/>
                  </a:lnTo>
                  <a:cubicBezTo>
                    <a:pt x="620562" y="480628"/>
                    <a:pt x="481937" y="619252"/>
                    <a:pt x="310936" y="619252"/>
                  </a:cubicBezTo>
                  <a:lnTo>
                    <a:pt x="309626" y="619252"/>
                  </a:lnTo>
                  <a:cubicBezTo>
                    <a:pt x="227508" y="619252"/>
                    <a:pt x="148753" y="586631"/>
                    <a:pt x="90687" y="528565"/>
                  </a:cubicBezTo>
                  <a:cubicBezTo>
                    <a:pt x="32621" y="470499"/>
                    <a:pt x="0" y="391744"/>
                    <a:pt x="0" y="309626"/>
                  </a:cubicBezTo>
                  <a:lnTo>
                    <a:pt x="0" y="309626"/>
                  </a:lnTo>
                  <a:cubicBezTo>
                    <a:pt x="0" y="227508"/>
                    <a:pt x="32621" y="148753"/>
                    <a:pt x="90687" y="90687"/>
                  </a:cubicBezTo>
                  <a:cubicBezTo>
                    <a:pt x="148753" y="32621"/>
                    <a:pt x="227508" y="0"/>
                    <a:pt x="309626" y="0"/>
                  </a:cubicBezTo>
                  <a:lnTo>
                    <a:pt x="310936" y="0"/>
                  </a:lnTo>
                  <a:cubicBezTo>
                    <a:pt x="393054" y="0"/>
                    <a:pt x="471808" y="32621"/>
                    <a:pt x="529874" y="90687"/>
                  </a:cubicBezTo>
                  <a:cubicBezTo>
                    <a:pt x="587940" y="148753"/>
                    <a:pt x="620562" y="227508"/>
                    <a:pt x="620562" y="309626"/>
                  </a:cubicBezTo>
                  <a:close/>
                </a:path>
              </a:pathLst>
            </a:custGeom>
            <a:solidFill>
              <a:srgbClr val="2E68C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620562" cy="676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PDV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996093" y="4513672"/>
            <a:ext cx="1731998" cy="1728125"/>
            <a:chOff x="0" y="0"/>
            <a:chExt cx="620562" cy="6192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20562" cy="619252"/>
            </a:xfrm>
            <a:custGeom>
              <a:avLst/>
              <a:gdLst/>
              <a:ahLst/>
              <a:cxnLst/>
              <a:rect r="r" b="b" t="t" l="l"/>
              <a:pathLst>
                <a:path h="619252" w="620562">
                  <a:moveTo>
                    <a:pt x="620562" y="309626"/>
                  </a:moveTo>
                  <a:lnTo>
                    <a:pt x="620562" y="309626"/>
                  </a:lnTo>
                  <a:cubicBezTo>
                    <a:pt x="620562" y="480628"/>
                    <a:pt x="481937" y="619252"/>
                    <a:pt x="310936" y="619252"/>
                  </a:cubicBezTo>
                  <a:lnTo>
                    <a:pt x="309626" y="619252"/>
                  </a:lnTo>
                  <a:cubicBezTo>
                    <a:pt x="227508" y="619252"/>
                    <a:pt x="148753" y="586631"/>
                    <a:pt x="90687" y="528565"/>
                  </a:cubicBezTo>
                  <a:cubicBezTo>
                    <a:pt x="32621" y="470499"/>
                    <a:pt x="0" y="391744"/>
                    <a:pt x="0" y="309626"/>
                  </a:cubicBezTo>
                  <a:lnTo>
                    <a:pt x="0" y="309626"/>
                  </a:lnTo>
                  <a:cubicBezTo>
                    <a:pt x="0" y="227508"/>
                    <a:pt x="32621" y="148753"/>
                    <a:pt x="90687" y="90687"/>
                  </a:cubicBezTo>
                  <a:cubicBezTo>
                    <a:pt x="148753" y="32621"/>
                    <a:pt x="227508" y="0"/>
                    <a:pt x="309626" y="0"/>
                  </a:cubicBezTo>
                  <a:lnTo>
                    <a:pt x="310936" y="0"/>
                  </a:lnTo>
                  <a:cubicBezTo>
                    <a:pt x="393054" y="0"/>
                    <a:pt x="471808" y="32621"/>
                    <a:pt x="529874" y="90687"/>
                  </a:cubicBezTo>
                  <a:cubicBezTo>
                    <a:pt x="587940" y="148753"/>
                    <a:pt x="620562" y="227508"/>
                    <a:pt x="620562" y="30962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620562" cy="676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2600065" y="3131194"/>
            <a:ext cx="396137" cy="2246541"/>
          </a:xfrm>
          <a:prstGeom prst="line">
            <a:avLst/>
          </a:prstGeom>
          <a:ln cap="rnd" w="38100">
            <a:solidFill>
              <a:srgbClr val="2E68C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0">
            <a:off x="868176" y="4513672"/>
            <a:ext cx="1731998" cy="1728125"/>
            <a:chOff x="0" y="0"/>
            <a:chExt cx="620562" cy="61925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20562" cy="619252"/>
            </a:xfrm>
            <a:custGeom>
              <a:avLst/>
              <a:gdLst/>
              <a:ahLst/>
              <a:cxnLst/>
              <a:rect r="r" b="b" t="t" l="l"/>
              <a:pathLst>
                <a:path h="619252" w="620562">
                  <a:moveTo>
                    <a:pt x="620562" y="309626"/>
                  </a:moveTo>
                  <a:lnTo>
                    <a:pt x="620562" y="309626"/>
                  </a:lnTo>
                  <a:cubicBezTo>
                    <a:pt x="620562" y="480628"/>
                    <a:pt x="481937" y="619252"/>
                    <a:pt x="310936" y="619252"/>
                  </a:cubicBezTo>
                  <a:lnTo>
                    <a:pt x="309626" y="619252"/>
                  </a:lnTo>
                  <a:cubicBezTo>
                    <a:pt x="227508" y="619252"/>
                    <a:pt x="148753" y="586631"/>
                    <a:pt x="90687" y="528565"/>
                  </a:cubicBezTo>
                  <a:cubicBezTo>
                    <a:pt x="32621" y="470499"/>
                    <a:pt x="0" y="391744"/>
                    <a:pt x="0" y="309626"/>
                  </a:cubicBezTo>
                  <a:lnTo>
                    <a:pt x="0" y="309626"/>
                  </a:lnTo>
                  <a:cubicBezTo>
                    <a:pt x="0" y="227508"/>
                    <a:pt x="32621" y="148753"/>
                    <a:pt x="90687" y="90687"/>
                  </a:cubicBezTo>
                  <a:cubicBezTo>
                    <a:pt x="148753" y="32621"/>
                    <a:pt x="227508" y="0"/>
                    <a:pt x="309626" y="0"/>
                  </a:cubicBezTo>
                  <a:lnTo>
                    <a:pt x="310936" y="0"/>
                  </a:lnTo>
                  <a:cubicBezTo>
                    <a:pt x="393054" y="0"/>
                    <a:pt x="471808" y="32621"/>
                    <a:pt x="529874" y="90687"/>
                  </a:cubicBezTo>
                  <a:cubicBezTo>
                    <a:pt x="587940" y="148753"/>
                    <a:pt x="620562" y="227508"/>
                    <a:pt x="620562" y="309626"/>
                  </a:cubicBezTo>
                  <a:close/>
                </a:path>
              </a:pathLst>
            </a:custGeom>
            <a:solidFill>
              <a:srgbClr val="2E68C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620562" cy="676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Estoque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68176" y="6760213"/>
            <a:ext cx="1731998" cy="1728125"/>
            <a:chOff x="0" y="0"/>
            <a:chExt cx="620562" cy="61925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20562" cy="619252"/>
            </a:xfrm>
            <a:custGeom>
              <a:avLst/>
              <a:gdLst/>
              <a:ahLst/>
              <a:cxnLst/>
              <a:rect r="r" b="b" t="t" l="l"/>
              <a:pathLst>
                <a:path h="619252" w="620562">
                  <a:moveTo>
                    <a:pt x="620562" y="309626"/>
                  </a:moveTo>
                  <a:lnTo>
                    <a:pt x="620562" y="309626"/>
                  </a:lnTo>
                  <a:cubicBezTo>
                    <a:pt x="620562" y="480628"/>
                    <a:pt x="481937" y="619252"/>
                    <a:pt x="310936" y="619252"/>
                  </a:cubicBezTo>
                  <a:lnTo>
                    <a:pt x="309626" y="619252"/>
                  </a:lnTo>
                  <a:cubicBezTo>
                    <a:pt x="227508" y="619252"/>
                    <a:pt x="148753" y="586631"/>
                    <a:pt x="90687" y="528565"/>
                  </a:cubicBezTo>
                  <a:cubicBezTo>
                    <a:pt x="32621" y="470499"/>
                    <a:pt x="0" y="391744"/>
                    <a:pt x="0" y="309626"/>
                  </a:cubicBezTo>
                  <a:lnTo>
                    <a:pt x="0" y="309626"/>
                  </a:lnTo>
                  <a:cubicBezTo>
                    <a:pt x="0" y="227508"/>
                    <a:pt x="32621" y="148753"/>
                    <a:pt x="90687" y="90687"/>
                  </a:cubicBezTo>
                  <a:cubicBezTo>
                    <a:pt x="148753" y="32621"/>
                    <a:pt x="227508" y="0"/>
                    <a:pt x="309626" y="0"/>
                  </a:cubicBezTo>
                  <a:lnTo>
                    <a:pt x="310936" y="0"/>
                  </a:lnTo>
                  <a:cubicBezTo>
                    <a:pt x="393054" y="0"/>
                    <a:pt x="471808" y="32621"/>
                    <a:pt x="529874" y="90687"/>
                  </a:cubicBezTo>
                  <a:cubicBezTo>
                    <a:pt x="587940" y="148753"/>
                    <a:pt x="620562" y="227508"/>
                    <a:pt x="620562" y="309626"/>
                  </a:cubicBezTo>
                  <a:close/>
                </a:path>
              </a:pathLst>
            </a:custGeom>
            <a:solidFill>
              <a:srgbClr val="2E68CB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620562" cy="6764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Finanças</a:t>
              </a:r>
            </a:p>
          </p:txBody>
        </p:sp>
      </p:grpSp>
      <p:sp>
        <p:nvSpPr>
          <p:cNvPr name="AutoShape 15" id="15"/>
          <p:cNvSpPr/>
          <p:nvPr/>
        </p:nvSpPr>
        <p:spPr>
          <a:xfrm>
            <a:off x="2600065" y="5377735"/>
            <a:ext cx="396137" cy="0"/>
          </a:xfrm>
          <a:prstGeom prst="line">
            <a:avLst/>
          </a:prstGeom>
          <a:ln cap="rnd" w="38100">
            <a:solidFill>
              <a:srgbClr val="2E68C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 flipV="true">
            <a:off x="2600065" y="5377735"/>
            <a:ext cx="396137" cy="2246541"/>
          </a:xfrm>
          <a:prstGeom prst="line">
            <a:avLst/>
          </a:prstGeom>
          <a:ln cap="rnd" w="38100">
            <a:solidFill>
              <a:srgbClr val="2E68C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4727982" y="506893"/>
            <a:ext cx="3381226" cy="1652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Piloto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127293" y="8704128"/>
            <a:ext cx="658260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i="true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Piloto: ERP completo gerenciado por IA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0682272" y="2159163"/>
            <a:ext cx="6885103" cy="6885103"/>
          </a:xfrm>
          <a:custGeom>
            <a:avLst/>
            <a:gdLst/>
            <a:ahLst/>
            <a:cxnLst/>
            <a:rect r="r" b="b" t="t" l="l"/>
            <a:pathLst>
              <a:path h="6885103" w="6885103">
                <a:moveTo>
                  <a:pt x="0" y="0"/>
                </a:moveTo>
                <a:lnTo>
                  <a:pt x="6885103" y="0"/>
                </a:lnTo>
                <a:lnTo>
                  <a:pt x="6885103" y="6885103"/>
                </a:lnTo>
                <a:lnTo>
                  <a:pt x="0" y="68851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833522" y="8847099"/>
            <a:ext cx="658260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i="true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Agente de IA integrado via Whatsapp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483235" y="764068"/>
            <a:ext cx="9870720" cy="9870720"/>
          </a:xfrm>
          <a:custGeom>
            <a:avLst/>
            <a:gdLst/>
            <a:ahLst/>
            <a:cxnLst/>
            <a:rect r="r" b="b" t="t" l="l"/>
            <a:pathLst>
              <a:path h="9870720" w="9870720">
                <a:moveTo>
                  <a:pt x="0" y="0"/>
                </a:moveTo>
                <a:lnTo>
                  <a:pt x="9870720" y="0"/>
                </a:lnTo>
                <a:lnTo>
                  <a:pt x="9870720" y="9870720"/>
                </a:lnTo>
                <a:lnTo>
                  <a:pt x="0" y="98707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07846" y="4188778"/>
            <a:ext cx="3472309" cy="1652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DEMO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2583" y="1028700"/>
            <a:ext cx="3297162" cy="329716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1719" t="-26849" r="-16512" b="-65618"/>
              </a:stretch>
            </a:blipFill>
            <a:ln w="38100" cap="sq">
              <a:solidFill>
                <a:srgbClr val="EAEEFF"/>
              </a:solidFill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82583" y="5666969"/>
            <a:ext cx="1053592" cy="1053592"/>
            <a:chOff x="0" y="0"/>
            <a:chExt cx="1404789" cy="1404789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404789" cy="1404789"/>
              <a:chOff x="0" y="0"/>
              <a:chExt cx="634100" cy="6341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4100" cy="634100"/>
              </a:xfrm>
              <a:custGeom>
                <a:avLst/>
                <a:gdLst/>
                <a:ahLst/>
                <a:cxnLst/>
                <a:rect r="r" b="b" t="t" l="l"/>
                <a:pathLst>
                  <a:path h="634100" w="634100">
                    <a:moveTo>
                      <a:pt x="63378" y="0"/>
                    </a:moveTo>
                    <a:lnTo>
                      <a:pt x="570723" y="0"/>
                    </a:lnTo>
                    <a:cubicBezTo>
                      <a:pt x="587532" y="0"/>
                      <a:pt x="603652" y="6677"/>
                      <a:pt x="615538" y="18563"/>
                    </a:cubicBezTo>
                    <a:cubicBezTo>
                      <a:pt x="627423" y="30449"/>
                      <a:pt x="634100" y="46569"/>
                      <a:pt x="634100" y="63378"/>
                    </a:cubicBezTo>
                    <a:lnTo>
                      <a:pt x="634100" y="570723"/>
                    </a:lnTo>
                    <a:cubicBezTo>
                      <a:pt x="634100" y="587532"/>
                      <a:pt x="627423" y="603652"/>
                      <a:pt x="615538" y="615538"/>
                    </a:cubicBezTo>
                    <a:cubicBezTo>
                      <a:pt x="603652" y="627423"/>
                      <a:pt x="587532" y="634100"/>
                      <a:pt x="570723" y="634100"/>
                    </a:cubicBezTo>
                    <a:lnTo>
                      <a:pt x="63378" y="634100"/>
                    </a:lnTo>
                    <a:cubicBezTo>
                      <a:pt x="28375" y="634100"/>
                      <a:pt x="0" y="605725"/>
                      <a:pt x="0" y="570723"/>
                    </a:cubicBezTo>
                    <a:lnTo>
                      <a:pt x="0" y="63378"/>
                    </a:lnTo>
                    <a:cubicBezTo>
                      <a:pt x="0" y="46569"/>
                      <a:pt x="6677" y="30449"/>
                      <a:pt x="18563" y="18563"/>
                    </a:cubicBezTo>
                    <a:cubicBezTo>
                      <a:pt x="30449" y="6677"/>
                      <a:pt x="46569" y="0"/>
                      <a:pt x="63378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634100" cy="6722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l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8" id="8"/>
            <p:cNvSpPr/>
            <p:nvPr/>
          </p:nvSpPr>
          <p:spPr>
            <a:xfrm flipH="false" flipV="false" rot="0">
              <a:off x="149870" y="347795"/>
              <a:ext cx="1105050" cy="604324"/>
            </a:xfrm>
            <a:custGeom>
              <a:avLst/>
              <a:gdLst/>
              <a:ahLst/>
              <a:cxnLst/>
              <a:rect r="r" b="b" t="t" l="l"/>
              <a:pathLst>
                <a:path h="604324" w="1105050">
                  <a:moveTo>
                    <a:pt x="0" y="0"/>
                  </a:moveTo>
                  <a:lnTo>
                    <a:pt x="1105050" y="0"/>
                  </a:lnTo>
                  <a:lnTo>
                    <a:pt x="1105050" y="604324"/>
                  </a:lnTo>
                  <a:lnTo>
                    <a:pt x="0" y="6043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82583" y="7094520"/>
            <a:ext cx="1052492" cy="1052492"/>
            <a:chOff x="0" y="0"/>
            <a:chExt cx="1403323" cy="1403323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1403323" cy="1403323"/>
              <a:chOff x="0" y="0"/>
              <a:chExt cx="463859" cy="463859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463859" cy="463859"/>
              </a:xfrm>
              <a:custGeom>
                <a:avLst/>
                <a:gdLst/>
                <a:ahLst/>
                <a:cxnLst/>
                <a:rect r="r" b="b" t="t" l="l"/>
                <a:pathLst>
                  <a:path h="463859" w="463859">
                    <a:moveTo>
                      <a:pt x="86638" y="0"/>
                    </a:moveTo>
                    <a:lnTo>
                      <a:pt x="377221" y="0"/>
                    </a:lnTo>
                    <a:cubicBezTo>
                      <a:pt x="400199" y="0"/>
                      <a:pt x="422235" y="9128"/>
                      <a:pt x="438483" y="25376"/>
                    </a:cubicBezTo>
                    <a:cubicBezTo>
                      <a:pt x="454731" y="41624"/>
                      <a:pt x="463859" y="63660"/>
                      <a:pt x="463859" y="86638"/>
                    </a:cubicBezTo>
                    <a:lnTo>
                      <a:pt x="463859" y="377221"/>
                    </a:lnTo>
                    <a:cubicBezTo>
                      <a:pt x="463859" y="400199"/>
                      <a:pt x="454731" y="422235"/>
                      <a:pt x="438483" y="438483"/>
                    </a:cubicBezTo>
                    <a:cubicBezTo>
                      <a:pt x="422235" y="454731"/>
                      <a:pt x="400199" y="463859"/>
                      <a:pt x="377221" y="463859"/>
                    </a:cubicBezTo>
                    <a:lnTo>
                      <a:pt x="86638" y="463859"/>
                    </a:lnTo>
                    <a:cubicBezTo>
                      <a:pt x="63660" y="463859"/>
                      <a:pt x="41624" y="454731"/>
                      <a:pt x="25376" y="438483"/>
                    </a:cubicBezTo>
                    <a:cubicBezTo>
                      <a:pt x="9128" y="422235"/>
                      <a:pt x="0" y="400199"/>
                      <a:pt x="0" y="377221"/>
                    </a:cubicBezTo>
                    <a:lnTo>
                      <a:pt x="0" y="86638"/>
                    </a:lnTo>
                    <a:cubicBezTo>
                      <a:pt x="0" y="63660"/>
                      <a:pt x="9128" y="41624"/>
                      <a:pt x="25376" y="25376"/>
                    </a:cubicBezTo>
                    <a:cubicBezTo>
                      <a:pt x="41624" y="9128"/>
                      <a:pt x="63660" y="0"/>
                      <a:pt x="866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463859" cy="50195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l" marL="0" indent="0" lvl="0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13" id="13"/>
            <p:cNvSpPr/>
            <p:nvPr/>
          </p:nvSpPr>
          <p:spPr>
            <a:xfrm flipH="false" flipV="false" rot="0">
              <a:off x="108126" y="333098"/>
              <a:ext cx="1187071" cy="740732"/>
            </a:xfrm>
            <a:custGeom>
              <a:avLst/>
              <a:gdLst/>
              <a:ahLst/>
              <a:cxnLst/>
              <a:rect r="r" b="b" t="t" l="l"/>
              <a:pathLst>
                <a:path h="740732" w="1187071">
                  <a:moveTo>
                    <a:pt x="0" y="0"/>
                  </a:moveTo>
                  <a:lnTo>
                    <a:pt x="1187071" y="0"/>
                  </a:lnTo>
                  <a:lnTo>
                    <a:pt x="1187071" y="740732"/>
                  </a:lnTo>
                  <a:lnTo>
                    <a:pt x="0" y="7407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82583" y="8520970"/>
            <a:ext cx="1052492" cy="1052492"/>
            <a:chOff x="0" y="0"/>
            <a:chExt cx="1403323" cy="1403323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1403323" cy="1403323"/>
              <a:chOff x="0" y="0"/>
              <a:chExt cx="463859" cy="463859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63859" cy="463859"/>
              </a:xfrm>
              <a:custGeom>
                <a:avLst/>
                <a:gdLst/>
                <a:ahLst/>
                <a:cxnLst/>
                <a:rect r="r" b="b" t="t" l="l"/>
                <a:pathLst>
                  <a:path h="463859" w="463859">
                    <a:moveTo>
                      <a:pt x="86638" y="0"/>
                    </a:moveTo>
                    <a:lnTo>
                      <a:pt x="377221" y="0"/>
                    </a:lnTo>
                    <a:cubicBezTo>
                      <a:pt x="400199" y="0"/>
                      <a:pt x="422235" y="9128"/>
                      <a:pt x="438483" y="25376"/>
                    </a:cubicBezTo>
                    <a:cubicBezTo>
                      <a:pt x="454731" y="41624"/>
                      <a:pt x="463859" y="63660"/>
                      <a:pt x="463859" y="86638"/>
                    </a:cubicBezTo>
                    <a:lnTo>
                      <a:pt x="463859" y="377221"/>
                    </a:lnTo>
                    <a:cubicBezTo>
                      <a:pt x="463859" y="400199"/>
                      <a:pt x="454731" y="422235"/>
                      <a:pt x="438483" y="438483"/>
                    </a:cubicBezTo>
                    <a:cubicBezTo>
                      <a:pt x="422235" y="454731"/>
                      <a:pt x="400199" y="463859"/>
                      <a:pt x="377221" y="463859"/>
                    </a:cubicBezTo>
                    <a:lnTo>
                      <a:pt x="86638" y="463859"/>
                    </a:lnTo>
                    <a:cubicBezTo>
                      <a:pt x="63660" y="463859"/>
                      <a:pt x="41624" y="454731"/>
                      <a:pt x="25376" y="438483"/>
                    </a:cubicBezTo>
                    <a:cubicBezTo>
                      <a:pt x="9128" y="422235"/>
                      <a:pt x="0" y="400199"/>
                      <a:pt x="0" y="377221"/>
                    </a:cubicBezTo>
                    <a:lnTo>
                      <a:pt x="0" y="86638"/>
                    </a:lnTo>
                    <a:cubicBezTo>
                      <a:pt x="0" y="63660"/>
                      <a:pt x="9128" y="41624"/>
                      <a:pt x="25376" y="25376"/>
                    </a:cubicBezTo>
                    <a:cubicBezTo>
                      <a:pt x="41624" y="9128"/>
                      <a:pt x="63660" y="0"/>
                      <a:pt x="866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38100"/>
                <a:ext cx="463859" cy="50195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l" marL="0" indent="0" lvl="0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0">
              <a:off x="209417" y="115540"/>
              <a:ext cx="485331" cy="740732"/>
            </a:xfrm>
            <a:custGeom>
              <a:avLst/>
              <a:gdLst/>
              <a:ahLst/>
              <a:cxnLst/>
              <a:rect r="r" b="b" t="t" l="l"/>
              <a:pathLst>
                <a:path h="740732" w="485331">
                  <a:moveTo>
                    <a:pt x="0" y="0"/>
                  </a:moveTo>
                  <a:lnTo>
                    <a:pt x="485331" y="0"/>
                  </a:lnTo>
                  <a:lnTo>
                    <a:pt x="485331" y="740733"/>
                  </a:lnTo>
                  <a:lnTo>
                    <a:pt x="0" y="7407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44589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711634" y="740395"/>
              <a:ext cx="535347" cy="486708"/>
            </a:xfrm>
            <a:custGeom>
              <a:avLst/>
              <a:gdLst/>
              <a:ahLst/>
              <a:cxnLst/>
              <a:rect r="r" b="b" t="t" l="l"/>
              <a:pathLst>
                <a:path h="486708" w="535347">
                  <a:moveTo>
                    <a:pt x="0" y="0"/>
                  </a:moveTo>
                  <a:lnTo>
                    <a:pt x="535346" y="0"/>
                  </a:lnTo>
                  <a:lnTo>
                    <a:pt x="535346" y="486708"/>
                  </a:lnTo>
                  <a:lnTo>
                    <a:pt x="0" y="4867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28715" b="0"/>
              </a:stretch>
            </a:blipFill>
          </p:spPr>
        </p:sp>
      </p:grpSp>
      <p:sp>
        <p:nvSpPr>
          <p:cNvPr name="Freeform 20" id="20"/>
          <p:cNvSpPr/>
          <p:nvPr/>
        </p:nvSpPr>
        <p:spPr>
          <a:xfrm flipH="false" flipV="false" rot="0">
            <a:off x="10902342" y="2360508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082583" y="4577080"/>
            <a:ext cx="5143351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</a:t>
            </a:r>
            <a:r>
              <a:rPr lang="en-US" b="true" sz="32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itor Moura (eu)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354997" y="7272151"/>
            <a:ext cx="3521869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Estagiário de Analise de dados</a:t>
            </a:r>
          </a:p>
          <a:p>
            <a:pPr algn="l">
              <a:lnSpc>
                <a:spcPts val="2520"/>
              </a:lnSpc>
            </a:pPr>
            <a:r>
              <a:rPr lang="en-US" sz="1800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jun/24 - abr/25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328208" y="5845151"/>
            <a:ext cx="1787723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Estudante de SI</a:t>
            </a:r>
          </a:p>
          <a:p>
            <a:pPr algn="l">
              <a:lnSpc>
                <a:spcPts val="2520"/>
              </a:lnSpc>
            </a:pPr>
            <a:r>
              <a:rPr lang="en-US" sz="1800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jan/25 - dez/25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328208" y="8698602"/>
            <a:ext cx="3437037" cy="640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Analista de dados de Martech</a:t>
            </a:r>
          </a:p>
          <a:p>
            <a:pPr algn="l">
              <a:lnSpc>
                <a:spcPts val="2520"/>
              </a:lnSpc>
            </a:pPr>
            <a:r>
              <a:rPr lang="en-US" sz="1800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abr/25 - nov/25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643960" y="8994141"/>
            <a:ext cx="2873722" cy="264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i="true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“Seu Raimundo e  dona Mônica”</a:t>
            </a:r>
          </a:p>
        </p:txBody>
      </p:sp>
      <p:sp>
        <p:nvSpPr>
          <p:cNvPr name="AutoShape 26" id="26"/>
          <p:cNvSpPr/>
          <p:nvPr/>
        </p:nvSpPr>
        <p:spPr>
          <a:xfrm>
            <a:off x="6987935" y="5143500"/>
            <a:ext cx="3152685" cy="0"/>
          </a:xfrm>
          <a:prstGeom prst="line">
            <a:avLst/>
          </a:prstGeom>
          <a:ln cap="flat" w="5715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87653" y="0"/>
            <a:ext cx="10426204" cy="10287000"/>
          </a:xfrm>
          <a:custGeom>
            <a:avLst/>
            <a:gdLst/>
            <a:ahLst/>
            <a:cxnLst/>
            <a:rect r="r" b="b" t="t" l="l"/>
            <a:pathLst>
              <a:path h="10287000" w="10426204">
                <a:moveTo>
                  <a:pt x="0" y="0"/>
                </a:moveTo>
                <a:lnTo>
                  <a:pt x="10426204" y="0"/>
                </a:lnTo>
                <a:lnTo>
                  <a:pt x="1042620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905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494412" y="9699163"/>
            <a:ext cx="744332" cy="663581"/>
            <a:chOff x="0" y="0"/>
            <a:chExt cx="196038" cy="1747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6038" cy="174770"/>
            </a:xfrm>
            <a:custGeom>
              <a:avLst/>
              <a:gdLst/>
              <a:ahLst/>
              <a:cxnLst/>
              <a:rect r="r" b="b" t="t" l="l"/>
              <a:pathLst>
                <a:path h="174770" w="196038">
                  <a:moveTo>
                    <a:pt x="87385" y="0"/>
                  </a:moveTo>
                  <a:lnTo>
                    <a:pt x="108653" y="0"/>
                  </a:lnTo>
                  <a:cubicBezTo>
                    <a:pt x="131829" y="0"/>
                    <a:pt x="154056" y="9207"/>
                    <a:pt x="170443" y="25595"/>
                  </a:cubicBezTo>
                  <a:cubicBezTo>
                    <a:pt x="186831" y="41982"/>
                    <a:pt x="196038" y="64209"/>
                    <a:pt x="196038" y="87385"/>
                  </a:cubicBezTo>
                  <a:lnTo>
                    <a:pt x="196038" y="87385"/>
                  </a:lnTo>
                  <a:cubicBezTo>
                    <a:pt x="196038" y="135647"/>
                    <a:pt x="156914" y="174770"/>
                    <a:pt x="108653" y="174770"/>
                  </a:cubicBezTo>
                  <a:lnTo>
                    <a:pt x="87385" y="174770"/>
                  </a:lnTo>
                  <a:cubicBezTo>
                    <a:pt x="39124" y="174770"/>
                    <a:pt x="0" y="135647"/>
                    <a:pt x="0" y="87385"/>
                  </a:cubicBezTo>
                  <a:lnTo>
                    <a:pt x="0" y="87385"/>
                  </a:lnTo>
                  <a:cubicBezTo>
                    <a:pt x="0" y="39124"/>
                    <a:pt x="39124" y="0"/>
                    <a:pt x="87385" y="0"/>
                  </a:cubicBezTo>
                  <a:close/>
                </a:path>
              </a:pathLst>
            </a:custGeom>
            <a:solidFill>
              <a:srgbClr val="22222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96038" cy="2319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464028" y="2423794"/>
            <a:ext cx="3026833" cy="2350943"/>
            <a:chOff x="0" y="0"/>
            <a:chExt cx="797191" cy="61917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97191" cy="619178"/>
            </a:xfrm>
            <a:custGeom>
              <a:avLst/>
              <a:gdLst/>
              <a:ahLst/>
              <a:cxnLst/>
              <a:rect r="r" b="b" t="t" l="l"/>
              <a:pathLst>
                <a:path h="619178" w="797191">
                  <a:moveTo>
                    <a:pt x="38366" y="0"/>
                  </a:moveTo>
                  <a:lnTo>
                    <a:pt x="758824" y="0"/>
                  </a:lnTo>
                  <a:cubicBezTo>
                    <a:pt x="769000" y="0"/>
                    <a:pt x="778758" y="4042"/>
                    <a:pt x="785953" y="11237"/>
                  </a:cubicBezTo>
                  <a:cubicBezTo>
                    <a:pt x="793148" y="18432"/>
                    <a:pt x="797191" y="28191"/>
                    <a:pt x="797191" y="38366"/>
                  </a:cubicBezTo>
                  <a:lnTo>
                    <a:pt x="797191" y="580812"/>
                  </a:lnTo>
                  <a:cubicBezTo>
                    <a:pt x="797191" y="590987"/>
                    <a:pt x="793148" y="600746"/>
                    <a:pt x="785953" y="607941"/>
                  </a:cubicBezTo>
                  <a:cubicBezTo>
                    <a:pt x="778758" y="615136"/>
                    <a:pt x="769000" y="619178"/>
                    <a:pt x="758824" y="619178"/>
                  </a:cubicBezTo>
                  <a:lnTo>
                    <a:pt x="38366" y="619178"/>
                  </a:lnTo>
                  <a:cubicBezTo>
                    <a:pt x="28191" y="619178"/>
                    <a:pt x="18432" y="615136"/>
                    <a:pt x="11237" y="607941"/>
                  </a:cubicBezTo>
                  <a:cubicBezTo>
                    <a:pt x="4042" y="600746"/>
                    <a:pt x="0" y="590987"/>
                    <a:pt x="0" y="580812"/>
                  </a:cubicBezTo>
                  <a:lnTo>
                    <a:pt x="0" y="38366"/>
                  </a:lnTo>
                  <a:cubicBezTo>
                    <a:pt x="0" y="28191"/>
                    <a:pt x="4042" y="18432"/>
                    <a:pt x="11237" y="11237"/>
                  </a:cubicBezTo>
                  <a:cubicBezTo>
                    <a:pt x="18432" y="4042"/>
                    <a:pt x="28191" y="0"/>
                    <a:pt x="38366" y="0"/>
                  </a:cubicBezTo>
                  <a:close/>
                </a:path>
              </a:pathLst>
            </a:custGeom>
            <a:solidFill>
              <a:srgbClr val="2E68C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797191" cy="6763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2630086" y="2587076"/>
            <a:ext cx="2694717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Afogado em </a:t>
            </a:r>
            <a:r>
              <a:rPr lang="en-US" b="true" sz="28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processos manuais </a:t>
            </a:r>
            <a:r>
              <a:rPr lang="en-US"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 departamentos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2464028" y="4886007"/>
            <a:ext cx="3026833" cy="2350943"/>
            <a:chOff x="0" y="0"/>
            <a:chExt cx="797191" cy="61917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97191" cy="619178"/>
            </a:xfrm>
            <a:custGeom>
              <a:avLst/>
              <a:gdLst/>
              <a:ahLst/>
              <a:cxnLst/>
              <a:rect r="r" b="b" t="t" l="l"/>
              <a:pathLst>
                <a:path h="619178" w="797191">
                  <a:moveTo>
                    <a:pt x="38366" y="0"/>
                  </a:moveTo>
                  <a:lnTo>
                    <a:pt x="758824" y="0"/>
                  </a:lnTo>
                  <a:cubicBezTo>
                    <a:pt x="769000" y="0"/>
                    <a:pt x="778758" y="4042"/>
                    <a:pt x="785953" y="11237"/>
                  </a:cubicBezTo>
                  <a:cubicBezTo>
                    <a:pt x="793148" y="18432"/>
                    <a:pt x="797191" y="28191"/>
                    <a:pt x="797191" y="38366"/>
                  </a:cubicBezTo>
                  <a:lnTo>
                    <a:pt x="797191" y="580812"/>
                  </a:lnTo>
                  <a:cubicBezTo>
                    <a:pt x="797191" y="590987"/>
                    <a:pt x="793148" y="600746"/>
                    <a:pt x="785953" y="607941"/>
                  </a:cubicBezTo>
                  <a:cubicBezTo>
                    <a:pt x="778758" y="615136"/>
                    <a:pt x="769000" y="619178"/>
                    <a:pt x="758824" y="619178"/>
                  </a:cubicBezTo>
                  <a:lnTo>
                    <a:pt x="38366" y="619178"/>
                  </a:lnTo>
                  <a:cubicBezTo>
                    <a:pt x="28191" y="619178"/>
                    <a:pt x="18432" y="615136"/>
                    <a:pt x="11237" y="607941"/>
                  </a:cubicBezTo>
                  <a:cubicBezTo>
                    <a:pt x="4042" y="600746"/>
                    <a:pt x="0" y="590987"/>
                    <a:pt x="0" y="580812"/>
                  </a:cubicBezTo>
                  <a:lnTo>
                    <a:pt x="0" y="38366"/>
                  </a:lnTo>
                  <a:cubicBezTo>
                    <a:pt x="0" y="28191"/>
                    <a:pt x="4042" y="18432"/>
                    <a:pt x="11237" y="11237"/>
                  </a:cubicBezTo>
                  <a:cubicBezTo>
                    <a:pt x="18432" y="4042"/>
                    <a:pt x="28191" y="0"/>
                    <a:pt x="38366" y="0"/>
                  </a:cubicBezTo>
                  <a:close/>
                </a:path>
              </a:pathLst>
            </a:custGeom>
            <a:solidFill>
              <a:srgbClr val="2E68C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797191" cy="6763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464028" y="7348220"/>
            <a:ext cx="3026833" cy="2350943"/>
            <a:chOff x="0" y="0"/>
            <a:chExt cx="797191" cy="61917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97191" cy="619178"/>
            </a:xfrm>
            <a:custGeom>
              <a:avLst/>
              <a:gdLst/>
              <a:ahLst/>
              <a:cxnLst/>
              <a:rect r="r" b="b" t="t" l="l"/>
              <a:pathLst>
                <a:path h="619178" w="797191">
                  <a:moveTo>
                    <a:pt x="38366" y="0"/>
                  </a:moveTo>
                  <a:lnTo>
                    <a:pt x="758824" y="0"/>
                  </a:lnTo>
                  <a:cubicBezTo>
                    <a:pt x="769000" y="0"/>
                    <a:pt x="778758" y="4042"/>
                    <a:pt x="785953" y="11237"/>
                  </a:cubicBezTo>
                  <a:cubicBezTo>
                    <a:pt x="793148" y="18432"/>
                    <a:pt x="797191" y="28191"/>
                    <a:pt x="797191" y="38366"/>
                  </a:cubicBezTo>
                  <a:lnTo>
                    <a:pt x="797191" y="580812"/>
                  </a:lnTo>
                  <a:cubicBezTo>
                    <a:pt x="797191" y="590987"/>
                    <a:pt x="793148" y="600746"/>
                    <a:pt x="785953" y="607941"/>
                  </a:cubicBezTo>
                  <a:cubicBezTo>
                    <a:pt x="778758" y="615136"/>
                    <a:pt x="769000" y="619178"/>
                    <a:pt x="758824" y="619178"/>
                  </a:cubicBezTo>
                  <a:lnTo>
                    <a:pt x="38366" y="619178"/>
                  </a:lnTo>
                  <a:cubicBezTo>
                    <a:pt x="28191" y="619178"/>
                    <a:pt x="18432" y="615136"/>
                    <a:pt x="11237" y="607941"/>
                  </a:cubicBezTo>
                  <a:cubicBezTo>
                    <a:pt x="4042" y="600746"/>
                    <a:pt x="0" y="590987"/>
                    <a:pt x="0" y="580812"/>
                  </a:cubicBezTo>
                  <a:lnTo>
                    <a:pt x="0" y="38366"/>
                  </a:lnTo>
                  <a:cubicBezTo>
                    <a:pt x="0" y="28191"/>
                    <a:pt x="4042" y="18432"/>
                    <a:pt x="11237" y="11237"/>
                  </a:cubicBezTo>
                  <a:cubicBezTo>
                    <a:pt x="18432" y="4042"/>
                    <a:pt x="28191" y="0"/>
                    <a:pt x="38366" y="0"/>
                  </a:cubicBezTo>
                  <a:close/>
                </a:path>
              </a:pathLst>
            </a:custGeom>
            <a:solidFill>
              <a:srgbClr val="2E68CB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797191" cy="6763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2678536" y="5049289"/>
            <a:ext cx="2597817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Baixo </a:t>
            </a:r>
            <a:r>
              <a:rPr lang="en-US" b="true" sz="28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letramento tecnológico</a:t>
            </a:r>
            <a:r>
              <a:rPr lang="en-US"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de sistemas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657829" y="7511502"/>
            <a:ext cx="2639230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Sonha em </a:t>
            </a:r>
            <a:r>
              <a:rPr lang="en-US" b="true" sz="28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 estratégico, </a:t>
            </a:r>
            <a:r>
              <a:rPr lang="en-US"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mas não sai da operação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338076" y="971550"/>
            <a:ext cx="5278738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Atualmente o PME lida todos os dias com algumas frustrações: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895350"/>
            <a:ext cx="8309851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Problema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15565" y="2993054"/>
            <a:ext cx="6456869" cy="6265246"/>
          </a:xfrm>
          <a:custGeom>
            <a:avLst/>
            <a:gdLst/>
            <a:ahLst/>
            <a:cxnLst/>
            <a:rect r="r" b="b" t="t" l="l"/>
            <a:pathLst>
              <a:path h="6265246" w="6456869">
                <a:moveTo>
                  <a:pt x="0" y="0"/>
                </a:moveTo>
                <a:lnTo>
                  <a:pt x="6456870" y="0"/>
                </a:lnTo>
                <a:lnTo>
                  <a:pt x="6456870" y="6265246"/>
                </a:lnTo>
                <a:lnTo>
                  <a:pt x="0" y="62652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049640" y="2352957"/>
            <a:ext cx="2188719" cy="640097"/>
          </a:xfrm>
          <a:custGeom>
            <a:avLst/>
            <a:gdLst/>
            <a:ahLst/>
            <a:cxnLst/>
            <a:rect r="r" b="b" t="t" l="l"/>
            <a:pathLst>
              <a:path h="640097" w="2188719">
                <a:moveTo>
                  <a:pt x="0" y="0"/>
                </a:moveTo>
                <a:lnTo>
                  <a:pt x="2188720" y="0"/>
                </a:lnTo>
                <a:lnTo>
                  <a:pt x="2188720" y="640097"/>
                </a:lnTo>
                <a:lnTo>
                  <a:pt x="0" y="6400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51595" y="962025"/>
            <a:ext cx="1658481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"É uma luta co</a:t>
            </a: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nstante. Vendemos bem, mas o dinheiro simplesmente desaparece”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675698"/>
            <a:ext cx="6582602" cy="658260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91423" y="3676797"/>
            <a:ext cx="1708230" cy="1708230"/>
          </a:xfrm>
          <a:custGeom>
            <a:avLst/>
            <a:gdLst/>
            <a:ahLst/>
            <a:cxnLst/>
            <a:rect r="r" b="b" t="t" l="l"/>
            <a:pathLst>
              <a:path h="1708230" w="1708230">
                <a:moveTo>
                  <a:pt x="0" y="0"/>
                </a:moveTo>
                <a:lnTo>
                  <a:pt x="1708230" y="0"/>
                </a:lnTo>
                <a:lnTo>
                  <a:pt x="1708230" y="1708230"/>
                </a:lnTo>
                <a:lnTo>
                  <a:pt x="0" y="17082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989482" y="3676797"/>
            <a:ext cx="4621821" cy="2420678"/>
          </a:xfrm>
          <a:custGeom>
            <a:avLst/>
            <a:gdLst/>
            <a:ahLst/>
            <a:cxnLst/>
            <a:rect r="r" b="b" t="t" l="l"/>
            <a:pathLst>
              <a:path h="2420678" w="4621821">
                <a:moveTo>
                  <a:pt x="0" y="0"/>
                </a:moveTo>
                <a:lnTo>
                  <a:pt x="4621820" y="0"/>
                </a:lnTo>
                <a:lnTo>
                  <a:pt x="4621820" y="2420679"/>
                </a:lnTo>
                <a:lnTo>
                  <a:pt x="0" y="24206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44724" y="5143500"/>
            <a:ext cx="3508970" cy="3508970"/>
          </a:xfrm>
          <a:custGeom>
            <a:avLst/>
            <a:gdLst/>
            <a:ahLst/>
            <a:cxnLst/>
            <a:rect r="r" b="b" t="t" l="l"/>
            <a:pathLst>
              <a:path h="3508970" w="3508970">
                <a:moveTo>
                  <a:pt x="0" y="0"/>
                </a:moveTo>
                <a:lnTo>
                  <a:pt x="3508970" y="0"/>
                </a:lnTo>
                <a:lnTo>
                  <a:pt x="3508970" y="3508970"/>
                </a:lnTo>
                <a:lnTo>
                  <a:pt x="0" y="35089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553694" y="7671900"/>
            <a:ext cx="94505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etc...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71550"/>
            <a:ext cx="6582602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Sistemas ERP comumente usados por restaurantes pequenos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26514" y="1871572"/>
            <a:ext cx="6732786" cy="848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Relatório de vendas e eficiência operacional (KPIs)</a:t>
            </a: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Controle de estoque</a:t>
            </a:r>
          </a:p>
          <a:p>
            <a:pPr algn="l">
              <a:lnSpc>
                <a:spcPts val="6799"/>
              </a:lnSpc>
            </a:pP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Sistema de exibição de cozinha (KDS)</a:t>
            </a: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Gestão de ponto de vendas (PDV)</a:t>
            </a:r>
          </a:p>
          <a:p>
            <a:pPr algn="l">
              <a:lnSpc>
                <a:spcPts val="6799"/>
              </a:lnSpc>
            </a:pPr>
          </a:p>
          <a:p>
            <a:pPr algn="l">
              <a:lnSpc>
                <a:spcPts val="679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676698" y="1007110"/>
            <a:ext cx="65826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... que oferecem: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9637032" cy="11045830"/>
          </a:xfrm>
          <a:custGeom>
            <a:avLst/>
            <a:gdLst/>
            <a:ahLst/>
            <a:cxnLst/>
            <a:rect r="r" b="b" t="t" l="l"/>
            <a:pathLst>
              <a:path h="11045830" w="19637032">
                <a:moveTo>
                  <a:pt x="0" y="0"/>
                </a:moveTo>
                <a:lnTo>
                  <a:pt x="19637032" y="0"/>
                </a:lnTo>
                <a:lnTo>
                  <a:pt x="19637032" y="11045830"/>
                </a:lnTo>
                <a:lnTo>
                  <a:pt x="0" y="110458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9637032" cy="11045830"/>
          </a:xfrm>
          <a:custGeom>
            <a:avLst/>
            <a:gdLst/>
            <a:ahLst/>
            <a:cxnLst/>
            <a:rect r="r" b="b" t="t" l="l"/>
            <a:pathLst>
              <a:path h="11045830" w="19637032">
                <a:moveTo>
                  <a:pt x="0" y="0"/>
                </a:moveTo>
                <a:lnTo>
                  <a:pt x="19637032" y="0"/>
                </a:lnTo>
                <a:lnTo>
                  <a:pt x="19637032" y="11045830"/>
                </a:lnTo>
                <a:lnTo>
                  <a:pt x="0" y="110458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305244" cy="10287000"/>
            <a:chOff x="0" y="0"/>
            <a:chExt cx="4821134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21134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21134">
                  <a:moveTo>
                    <a:pt x="0" y="0"/>
                  </a:moveTo>
                  <a:lnTo>
                    <a:pt x="4821134" y="0"/>
                  </a:lnTo>
                  <a:lnTo>
                    <a:pt x="48211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22227">
                <a:alpha val="6078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821134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526719">
            <a:off x="6603699" y="2662134"/>
            <a:ext cx="4777815" cy="4449340"/>
          </a:xfrm>
          <a:custGeom>
            <a:avLst/>
            <a:gdLst/>
            <a:ahLst/>
            <a:cxnLst/>
            <a:rect r="r" b="b" t="t" l="l"/>
            <a:pathLst>
              <a:path h="4449340" w="4777815">
                <a:moveTo>
                  <a:pt x="0" y="0"/>
                </a:moveTo>
                <a:lnTo>
                  <a:pt x="4777815" y="0"/>
                </a:lnTo>
                <a:lnTo>
                  <a:pt x="4777815" y="4449340"/>
                </a:lnTo>
                <a:lnTo>
                  <a:pt x="0" y="44493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675698"/>
            <a:ext cx="6582602" cy="658260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91423" y="3676797"/>
            <a:ext cx="1708230" cy="1708230"/>
          </a:xfrm>
          <a:custGeom>
            <a:avLst/>
            <a:gdLst/>
            <a:ahLst/>
            <a:cxnLst/>
            <a:rect r="r" b="b" t="t" l="l"/>
            <a:pathLst>
              <a:path h="1708230" w="1708230">
                <a:moveTo>
                  <a:pt x="0" y="0"/>
                </a:moveTo>
                <a:lnTo>
                  <a:pt x="1708230" y="0"/>
                </a:lnTo>
                <a:lnTo>
                  <a:pt x="1708230" y="1708230"/>
                </a:lnTo>
                <a:lnTo>
                  <a:pt x="0" y="17082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989482" y="3676797"/>
            <a:ext cx="4621821" cy="2420678"/>
          </a:xfrm>
          <a:custGeom>
            <a:avLst/>
            <a:gdLst/>
            <a:ahLst/>
            <a:cxnLst/>
            <a:rect r="r" b="b" t="t" l="l"/>
            <a:pathLst>
              <a:path h="2420678" w="4621821">
                <a:moveTo>
                  <a:pt x="0" y="0"/>
                </a:moveTo>
                <a:lnTo>
                  <a:pt x="4621820" y="0"/>
                </a:lnTo>
                <a:lnTo>
                  <a:pt x="4621820" y="2420679"/>
                </a:lnTo>
                <a:lnTo>
                  <a:pt x="0" y="24206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553694" y="7671900"/>
            <a:ext cx="94505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etc...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971550"/>
            <a:ext cx="6582602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Sistemas ERP comumente usados por restaurantes pequenos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526514" y="1871572"/>
            <a:ext cx="6732786" cy="848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Relatório de vendas e eficiência operacional (KPIs)</a:t>
            </a: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Controle de estoque</a:t>
            </a:r>
          </a:p>
          <a:p>
            <a:pPr algn="l">
              <a:lnSpc>
                <a:spcPts val="6799"/>
              </a:lnSpc>
            </a:pP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Sistema de exibição de cozinha (KDS)</a:t>
            </a: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Gestão de ponto de vendas (POS)</a:t>
            </a:r>
          </a:p>
          <a:p>
            <a:pPr algn="l">
              <a:lnSpc>
                <a:spcPts val="6799"/>
              </a:lnSpc>
            </a:pPr>
          </a:p>
          <a:p>
            <a:pPr algn="l">
              <a:lnSpc>
                <a:spcPts val="679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676698" y="1007110"/>
            <a:ext cx="65826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... que oferecem: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2044724" y="5143500"/>
            <a:ext cx="3508970" cy="3508970"/>
          </a:xfrm>
          <a:custGeom>
            <a:avLst/>
            <a:gdLst/>
            <a:ahLst/>
            <a:cxnLst/>
            <a:rect r="r" b="b" t="t" l="l"/>
            <a:pathLst>
              <a:path h="3508970" w="3508970">
                <a:moveTo>
                  <a:pt x="0" y="0"/>
                </a:moveTo>
                <a:lnTo>
                  <a:pt x="3508970" y="0"/>
                </a:lnTo>
                <a:lnTo>
                  <a:pt x="3508970" y="3508970"/>
                </a:lnTo>
                <a:lnTo>
                  <a:pt x="0" y="35089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675698"/>
            <a:ext cx="6582602" cy="658260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91423" y="3676797"/>
            <a:ext cx="1708230" cy="1708230"/>
          </a:xfrm>
          <a:custGeom>
            <a:avLst/>
            <a:gdLst/>
            <a:ahLst/>
            <a:cxnLst/>
            <a:rect r="r" b="b" t="t" l="l"/>
            <a:pathLst>
              <a:path h="1708230" w="1708230">
                <a:moveTo>
                  <a:pt x="0" y="0"/>
                </a:moveTo>
                <a:lnTo>
                  <a:pt x="1708230" y="0"/>
                </a:lnTo>
                <a:lnTo>
                  <a:pt x="1708230" y="1708230"/>
                </a:lnTo>
                <a:lnTo>
                  <a:pt x="0" y="17082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989482" y="3676797"/>
            <a:ext cx="4621821" cy="2420678"/>
          </a:xfrm>
          <a:custGeom>
            <a:avLst/>
            <a:gdLst/>
            <a:ahLst/>
            <a:cxnLst/>
            <a:rect r="r" b="b" t="t" l="l"/>
            <a:pathLst>
              <a:path h="2420678" w="4621821">
                <a:moveTo>
                  <a:pt x="0" y="0"/>
                </a:moveTo>
                <a:lnTo>
                  <a:pt x="4621820" y="0"/>
                </a:lnTo>
                <a:lnTo>
                  <a:pt x="4621820" y="2420679"/>
                </a:lnTo>
                <a:lnTo>
                  <a:pt x="0" y="24206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553694" y="7671900"/>
            <a:ext cx="94505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etc...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971550"/>
            <a:ext cx="6582602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Sistemas ERP comumente usados por restaurantes pequenos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676698" y="1007110"/>
            <a:ext cx="65826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... que oferecem: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26514" y="1871572"/>
            <a:ext cx="6732786" cy="848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Relatório de vendas e eficiência operacional (KPIs)</a:t>
            </a: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Controle de estoque</a:t>
            </a:r>
          </a:p>
          <a:p>
            <a:pPr algn="l">
              <a:lnSpc>
                <a:spcPts val="6799"/>
              </a:lnSpc>
            </a:pP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Sistema de exibição de cozinha (KDS)</a:t>
            </a: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Gestão de ponto de vendas (POS)</a:t>
            </a:r>
          </a:p>
          <a:p>
            <a:pPr algn="l">
              <a:lnSpc>
                <a:spcPts val="6799"/>
              </a:lnSpc>
            </a:pPr>
          </a:p>
          <a:p>
            <a:pPr algn="l">
              <a:lnSpc>
                <a:spcPts val="6799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2044724" y="5143500"/>
            <a:ext cx="3508970" cy="3508970"/>
          </a:xfrm>
          <a:custGeom>
            <a:avLst/>
            <a:gdLst/>
            <a:ahLst/>
            <a:cxnLst/>
            <a:rect r="r" b="b" t="t" l="l"/>
            <a:pathLst>
              <a:path h="3508970" w="3508970">
                <a:moveTo>
                  <a:pt x="0" y="0"/>
                </a:moveTo>
                <a:lnTo>
                  <a:pt x="3508970" y="0"/>
                </a:lnTo>
                <a:lnTo>
                  <a:pt x="3508970" y="3508970"/>
                </a:lnTo>
                <a:lnTo>
                  <a:pt x="0" y="35089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0" y="0"/>
            <a:ext cx="18305244" cy="10287000"/>
            <a:chOff x="0" y="0"/>
            <a:chExt cx="4821134" cy="270933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821134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21134">
                  <a:moveTo>
                    <a:pt x="0" y="0"/>
                  </a:moveTo>
                  <a:lnTo>
                    <a:pt x="4821134" y="0"/>
                  </a:lnTo>
                  <a:lnTo>
                    <a:pt x="48211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22227">
                <a:alpha val="60784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4821134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734772">
            <a:off x="4188063" y="1296973"/>
            <a:ext cx="11205409" cy="7693054"/>
          </a:xfrm>
          <a:custGeom>
            <a:avLst/>
            <a:gdLst/>
            <a:ahLst/>
            <a:cxnLst/>
            <a:rect r="r" b="b" t="t" l="l"/>
            <a:pathLst>
              <a:path h="7693054" w="11205409">
                <a:moveTo>
                  <a:pt x="0" y="0"/>
                </a:moveTo>
                <a:lnTo>
                  <a:pt x="11205409" y="0"/>
                </a:lnTo>
                <a:lnTo>
                  <a:pt x="11205409" y="7693054"/>
                </a:lnTo>
                <a:lnTo>
                  <a:pt x="0" y="76930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DAG4uDTfB7Q</dc:identifier>
  <dcterms:modified xsi:type="dcterms:W3CDTF">2011-08-01T06:04:30Z</dcterms:modified>
  <cp:revision>1</cp:revision>
  <dc:title>Piloto AI</dc:title>
</cp:coreProperties>
</file>

<file path=docProps/thumbnail.jpeg>
</file>